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  <p:sldMasterId id="2147483711" r:id="rId2"/>
  </p:sldMasterIdLst>
  <p:notesMasterIdLst>
    <p:notesMasterId r:id="rId27"/>
  </p:notesMasterIdLst>
  <p:sldIdLst>
    <p:sldId id="256" r:id="rId3"/>
    <p:sldId id="303" r:id="rId4"/>
    <p:sldId id="326" r:id="rId5"/>
    <p:sldId id="304" r:id="rId6"/>
    <p:sldId id="305" r:id="rId7"/>
    <p:sldId id="327" r:id="rId8"/>
    <p:sldId id="351" r:id="rId9"/>
    <p:sldId id="328" r:id="rId10"/>
    <p:sldId id="329" r:id="rId11"/>
    <p:sldId id="330" r:id="rId12"/>
    <p:sldId id="331" r:id="rId13"/>
    <p:sldId id="345" r:id="rId14"/>
    <p:sldId id="346" r:id="rId15"/>
    <p:sldId id="332" r:id="rId16"/>
    <p:sldId id="333" r:id="rId17"/>
    <p:sldId id="334" r:id="rId18"/>
    <p:sldId id="353" r:id="rId19"/>
    <p:sldId id="335" r:id="rId20"/>
    <p:sldId id="338" r:id="rId21"/>
    <p:sldId id="348" r:id="rId22"/>
    <p:sldId id="336" r:id="rId23"/>
    <p:sldId id="352" r:id="rId24"/>
    <p:sldId id="350" r:id="rId25"/>
    <p:sldId id="337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Book Antiqua" panose="02040602050305030304" pitchFamily="18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187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9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7cf84ee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7cf84ee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32" name="Google Shape;132;p2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6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9525" y="1125141"/>
            <a:ext cx="9153520" cy="84534"/>
          </a:xfrm>
          <a:custGeom>
            <a:avLst/>
            <a:gdLst/>
            <a:ahLst/>
            <a:cxnLst/>
            <a:rect l="l" t="t" r="r" b="b"/>
            <a:pathLst>
              <a:path w="6344" h="1" extrusionOk="0">
                <a:moveTo>
                  <a:pt x="0" y="0"/>
                </a:moveTo>
                <a:lnTo>
                  <a:pt x="6344" y="0"/>
                </a:lnTo>
              </a:path>
            </a:pathLst>
          </a:custGeom>
          <a:noFill/>
          <a:ln w="25400" cap="flat" cmpd="sng">
            <a:solidFill>
              <a:srgbClr val="EF9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685800" y="1543050"/>
            <a:ext cx="77724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2200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itle, Text,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6305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lip Art" type="txAndClipArt">
  <p:cSld name="Title, Text and Clip Ar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>
            <a:spLocks noGrp="1"/>
          </p:cNvSpPr>
          <p:nvPr>
            <p:ph type="clipArt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 sz="31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sz="2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349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509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2143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itle, Text, and 2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2"/>
          </p:nvPr>
        </p:nvSpPr>
        <p:spPr>
          <a:xfrm>
            <a:off x="4635500" y="1257300"/>
            <a:ext cx="4236900" cy="17718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3"/>
          </p:nvPr>
        </p:nvSpPr>
        <p:spPr>
          <a:xfrm>
            <a:off x="4635500" y="3143250"/>
            <a:ext cx="4236900" cy="17718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9892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Media Clip" type="txAndMedia">
  <p:cSld name="Title, Text and Media Clip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>
            <a:spLocks noGrp="1"/>
          </p:cNvSpPr>
          <p:nvPr>
            <p:ph type="media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 sz="31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sz="2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2611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396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 sz="18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402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5pPr>
            <a:lvl6pPr marL="2743200" lvl="5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6pPr>
            <a:lvl7pPr marL="3200400" lvl="6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7pPr>
            <a:lvl8pPr marL="3657600" lvl="7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8pPr>
            <a:lvl9pPr marL="4114800" lvl="8" indent="-3302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Char char="–"/>
              <a:defRPr sz="1600"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5pPr>
            <a:lvl6pPr marL="2743200" lvl="5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6pPr>
            <a:lvl7pPr marL="3200400" lvl="6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7pPr>
            <a:lvl8pPr marL="3657600" lvl="7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8pPr>
            <a:lvl9pPr marL="4114800" lvl="8" indent="-3302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Char char="–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925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217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3pPr>
            <a:lvl4pPr marL="1828800" lvl="3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5pPr>
            <a:lvl6pPr marL="2743200" lvl="5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7pPr>
            <a:lvl8pPr marL="3657600" lvl="7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–"/>
              <a:defRPr sz="20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78103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200"/>
              <a:buFont typeface="Arial"/>
              <a:buNone/>
              <a:defRPr sz="32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8545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 rot="5400000">
            <a:off x="2731238" y="-1226400"/>
            <a:ext cx="3657600" cy="86250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840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 rot="5400000">
            <a:off x="5451488" y="1493850"/>
            <a:ext cx="4686300" cy="21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1"/>
          </p:nvPr>
        </p:nvSpPr>
        <p:spPr>
          <a:xfrm rot="5400000">
            <a:off x="1062763" y="-586650"/>
            <a:ext cx="4686300" cy="63168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066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73" name="Google Shape;173;p3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92" name="Google Shape;192;p3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5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35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2F"/>
            </a:gs>
            <a:gs pos="100000">
              <a:srgbClr val="000066"/>
            </a:gs>
          </a:gsLst>
          <a:lin ang="54000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marR="0" lvl="0" indent="-425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 sz="31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sz="2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-9525" y="1125141"/>
            <a:ext cx="9153520" cy="84534"/>
          </a:xfrm>
          <a:custGeom>
            <a:avLst/>
            <a:gdLst/>
            <a:ahLst/>
            <a:cxnLst/>
            <a:rect l="l" t="t" r="r" b="b"/>
            <a:pathLst>
              <a:path w="6344" h="1" extrusionOk="0">
                <a:moveTo>
                  <a:pt x="0" y="0"/>
                </a:moveTo>
                <a:lnTo>
                  <a:pt x="6344" y="0"/>
                </a:lnTo>
              </a:path>
            </a:pathLst>
          </a:custGeom>
          <a:noFill/>
          <a:ln w="25400" cap="flat" cmpd="sng">
            <a:solidFill>
              <a:srgbClr val="EF9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79989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examples/webgl_materials_texture_manualmipmap.html" TargetMode="External"/><Relationship Id="rId2" Type="http://schemas.openxmlformats.org/officeDocument/2006/relationships/hyperlink" Target="https://en.wikipedia.org/wiki/Mipmap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pEUdGoyTGI" TargetMode="External"/><Relationship Id="rId2" Type="http://schemas.openxmlformats.org/officeDocument/2006/relationships/hyperlink" Target="https://www.youtube.com/watch?v=1mdR2imNeZI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hreejs.org/examples/#webgl_shadowmap_view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CS174A Lecture 13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Mappings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Texture Mapping</a:t>
            </a:r>
          </a:p>
          <a:p>
            <a:pPr marL="342900">
              <a:defRPr/>
            </a:pPr>
            <a:r>
              <a:rPr lang="en-US" sz="2025" dirty="0" smtClean="0"/>
              <a:t>Bump Mapping</a:t>
            </a:r>
          </a:p>
          <a:p>
            <a:pPr marL="342900">
              <a:defRPr/>
            </a:pPr>
            <a:r>
              <a:rPr lang="en-US" sz="2025" dirty="0" smtClean="0"/>
              <a:t>Displacement Mapping</a:t>
            </a:r>
          </a:p>
          <a:p>
            <a:pPr marL="342900">
              <a:defRPr/>
            </a:pPr>
            <a:r>
              <a:rPr lang="en-US" sz="2025" dirty="0" smtClean="0"/>
              <a:t>Environment Mapping</a:t>
            </a:r>
          </a:p>
          <a:p>
            <a:pPr marL="342900">
              <a:defRPr/>
            </a:pPr>
            <a:r>
              <a:rPr lang="en-US" sz="2025" dirty="0" smtClean="0"/>
              <a:t>Procedural Mapping</a:t>
            </a:r>
            <a:endParaRPr lang="en-US" sz="1525" dirty="0"/>
          </a:p>
        </p:txBody>
      </p:sp>
    </p:spTree>
    <p:extLst>
      <p:ext uri="{BB962C8B-B14F-4D97-AF65-F5344CB8AC3E}">
        <p14:creationId xmlns:p14="http://schemas.microsoft.com/office/powerpoint/2010/main" val="16964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Texture Mapping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AKA Pattern mapping</a:t>
            </a:r>
          </a:p>
          <a:p>
            <a:pPr marL="342900">
              <a:defRPr/>
            </a:pPr>
            <a:r>
              <a:rPr lang="en-US" sz="2025" dirty="0" smtClean="0"/>
              <a:t>Map a digitized image onto a poly face</a:t>
            </a:r>
          </a:p>
          <a:p>
            <a:pPr marL="342900">
              <a:defRPr/>
            </a:pPr>
            <a:r>
              <a:rPr lang="en-US" sz="2025" dirty="0" smtClean="0"/>
              <a:t>Individual elements are called </a:t>
            </a:r>
            <a:r>
              <a:rPr lang="en-US" sz="2025" dirty="0" err="1" smtClean="0"/>
              <a:t>Texels</a:t>
            </a:r>
            <a:endParaRPr lang="en-US" sz="2025" dirty="0" smtClean="0"/>
          </a:p>
          <a:p>
            <a:pPr marL="342900">
              <a:defRPr/>
            </a:pPr>
            <a:r>
              <a:rPr lang="en-US" sz="2025" dirty="0" err="1" smtClean="0"/>
              <a:t>u,v</a:t>
            </a:r>
            <a:r>
              <a:rPr lang="en-US" sz="2025" dirty="0" smtClean="0"/>
              <a:t> and </a:t>
            </a:r>
            <a:r>
              <a:rPr lang="en-US" sz="2025" dirty="0" err="1" smtClean="0"/>
              <a:t>s,t</a:t>
            </a:r>
            <a:r>
              <a:rPr lang="en-US" sz="2025" dirty="0" smtClean="0"/>
              <a:t> coordinates</a:t>
            </a:r>
          </a:p>
          <a:p>
            <a:pPr marL="342900">
              <a:defRPr/>
            </a:pPr>
            <a:r>
              <a:rPr lang="en-US" sz="2025" dirty="0" smtClean="0"/>
              <a:t>Use </a:t>
            </a:r>
            <a:r>
              <a:rPr lang="en-US" sz="2025" dirty="0" err="1" smtClean="0"/>
              <a:t>texel</a:t>
            </a:r>
            <a:r>
              <a:rPr lang="en-US" sz="2025" dirty="0" smtClean="0"/>
              <a:t> color as diffuse color</a:t>
            </a:r>
          </a:p>
          <a:p>
            <a:pPr marL="342900">
              <a:defRPr/>
            </a:pPr>
            <a:r>
              <a:rPr lang="en-US" sz="2025" dirty="0" smtClean="0"/>
              <a:t>Texture replication (</a:t>
            </a:r>
            <a:r>
              <a:rPr lang="en-US" sz="2025" smtClean="0"/>
              <a:t>as in A4)</a:t>
            </a:r>
            <a:endParaRPr lang="en-US" sz="2025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1" y="3855967"/>
            <a:ext cx="1734664" cy="1230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934" y="1250546"/>
            <a:ext cx="2511231" cy="1233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009" y="2648151"/>
            <a:ext cx="3867324" cy="24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Texture Mapping: Aliasing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Due to high-frequency patterns</a:t>
            </a:r>
          </a:p>
          <a:p>
            <a:pPr marL="342900">
              <a:defRPr/>
            </a:pPr>
            <a:r>
              <a:rPr lang="en-US" sz="2025" dirty="0" err="1" smtClean="0"/>
              <a:t>Mip</a:t>
            </a:r>
            <a:r>
              <a:rPr lang="en-US" sz="2025" dirty="0" smtClean="0"/>
              <a:t> Mapping (as in A4); </a:t>
            </a:r>
            <a:r>
              <a:rPr lang="en-US" sz="2025" dirty="0" smtClean="0">
                <a:hlinkClick r:id="rId2"/>
              </a:rPr>
              <a:t>MipMap</a:t>
            </a:r>
            <a:r>
              <a:rPr lang="en-US" sz="2025" dirty="0" smtClean="0"/>
              <a:t>, </a:t>
            </a:r>
            <a:r>
              <a:rPr lang="en-US" sz="2025" dirty="0" smtClean="0">
                <a:hlinkClick r:id="rId3"/>
              </a:rPr>
              <a:t>MipMap example</a:t>
            </a:r>
            <a:endParaRPr lang="en-US" sz="2025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66" y="2322592"/>
            <a:ext cx="3535489" cy="1711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10" y="2322592"/>
            <a:ext cx="3904098" cy="17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8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Multi-Texturing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Apply multiple textures on the same object – blend</a:t>
            </a:r>
          </a:p>
          <a:p>
            <a:pPr marL="342900">
              <a:defRPr/>
            </a:pPr>
            <a:endParaRPr lang="en-US" sz="2025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43" y="2108060"/>
            <a:ext cx="2797617" cy="2480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03" y="2108060"/>
            <a:ext cx="2913594" cy="24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Bump &amp; Displacement Mappings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350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47650" y="1257300"/>
                <a:ext cx="8896350" cy="3886200"/>
              </a:xfrm>
            </p:spPr>
            <p:txBody>
              <a:bodyPr/>
              <a:lstStyle/>
              <a:p>
                <a:pPr marL="342900">
                  <a:defRPr/>
                </a:pPr>
                <a:r>
                  <a:rPr lang="en-US" sz="2025" dirty="0" smtClean="0"/>
                  <a:t>Displacement Mapping:</a:t>
                </a:r>
              </a:p>
              <a:p>
                <a:pPr marL="800100" lvl="1">
                  <a:defRPr/>
                </a:pPr>
                <a:r>
                  <a:rPr lang="en-US" sz="1525" dirty="0" smtClean="0"/>
                  <a:t>Displace point on surface of object</a:t>
                </a:r>
              </a:p>
              <a:p>
                <a:pPr marL="800100" lvl="1">
                  <a:defRPr/>
                </a:pPr>
                <a:r>
                  <a:rPr lang="en-US" sz="1525" dirty="0" smtClean="0"/>
                  <a:t>Change object’s geometry</a:t>
                </a:r>
              </a:p>
              <a:p>
                <a:pPr marL="0" indent="0">
                  <a:buNone/>
                  <a:defRPr/>
                </a:pPr>
                <a:r>
                  <a:rPr lang="en-US" sz="2025" dirty="0" smtClean="0"/>
                  <a:t>	</a:t>
                </a:r>
                <a:r>
                  <a:rPr lang="en-US" sz="2025" b="0" dirty="0" smtClean="0"/>
                  <a:t>P’ = P + B * N</a:t>
                </a:r>
              </a:p>
              <a:p>
                <a:pPr marL="342900">
                  <a:defRPr/>
                </a:pPr>
                <a:r>
                  <a:rPr lang="en-US" sz="2025" dirty="0" smtClean="0"/>
                  <a:t>Bump mapping</a:t>
                </a:r>
              </a:p>
              <a:p>
                <a:pPr marL="800100" lvl="1">
                  <a:defRPr/>
                </a:pPr>
                <a:r>
                  <a:rPr lang="en-US" sz="1525" dirty="0" smtClean="0"/>
                  <a:t>Distort normal to simulate bump without altering object’s geometry</a:t>
                </a:r>
              </a:p>
              <a:p>
                <a:pPr marL="0" indent="0">
                  <a:buNone/>
                  <a:defRPr/>
                </a:pPr>
                <a:r>
                  <a:rPr lang="en-US" sz="2025" b="1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25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25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25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2025" b="1" i="1" baseline="-25000" smtClean="0">
                            <a:latin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en-US" sz="2025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25" b="1" i="1" smtClean="0">
                                <a:latin typeface="Cambria Math" panose="02040503050406030204" pitchFamily="18" charset="0"/>
                              </a:rPr>
                              <m:t>𝑵𝒙𝑷</m:t>
                            </m:r>
                            <m:r>
                              <a:rPr lang="en-US" sz="2025" b="1" i="1" baseline="-2500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25" b="1" i="1" baseline="-25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2025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2025" b="1" i="1" baseline="-25000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𝑵𝒙</m:t>
                        </m:r>
                        <m:r>
                          <a:rPr lang="en-US" sz="2025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025" b="1" i="1" baseline="-2500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025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25" dirty="0" smtClean="0"/>
              </a:p>
              <a:p>
                <a:pPr marL="0" indent="0">
                  <a:buNone/>
                  <a:defRPr/>
                </a:pPr>
                <a:r>
                  <a:rPr lang="en-US" sz="2025" b="0" dirty="0" err="1" smtClean="0"/>
                  <a:t>B</a:t>
                </a:r>
                <a:r>
                  <a:rPr lang="en-US" sz="2025" b="0" baseline="-25000" dirty="0" err="1" smtClean="0"/>
                  <a:t>u</a:t>
                </a:r>
                <a:r>
                  <a:rPr lang="en-US" sz="2025" b="0" dirty="0" err="1" smtClean="0"/>
                  <a:t>,B</a:t>
                </a:r>
                <a:r>
                  <a:rPr lang="en-US" sz="2025" b="0" baseline="-25000" dirty="0" err="1" smtClean="0"/>
                  <a:t>v</a:t>
                </a:r>
                <a:r>
                  <a:rPr lang="en-US" sz="2025" b="0" dirty="0" smtClean="0"/>
                  <a:t> = partial derivatives of B </a:t>
                </a:r>
                <a:r>
                  <a:rPr lang="en-US" sz="2025" b="0" dirty="0" err="1" smtClean="0"/>
                  <a:t>wrt</a:t>
                </a:r>
                <a:r>
                  <a:rPr lang="en-US" sz="2025" b="0" dirty="0" smtClean="0"/>
                  <a:t> </a:t>
                </a:r>
                <a:r>
                  <a:rPr lang="en-US" sz="2025" b="0" dirty="0" err="1" smtClean="0"/>
                  <a:t>u,v</a:t>
                </a:r>
                <a:endParaRPr lang="en-US" sz="2025" b="0" dirty="0" smtClean="0"/>
              </a:p>
              <a:p>
                <a:pPr marL="0" indent="0">
                  <a:buNone/>
                  <a:defRPr/>
                </a:pPr>
                <a:r>
                  <a:rPr lang="en-US" sz="2025" b="0" dirty="0" err="1" smtClean="0"/>
                  <a:t>P</a:t>
                </a:r>
                <a:r>
                  <a:rPr lang="en-US" sz="2025" b="0" baseline="-25000" dirty="0" err="1" smtClean="0"/>
                  <a:t>s</a:t>
                </a:r>
                <a:r>
                  <a:rPr lang="en-US" sz="2025" b="0" dirty="0" err="1" smtClean="0"/>
                  <a:t>,P</a:t>
                </a:r>
                <a:r>
                  <a:rPr lang="en-US" sz="2025" b="0" baseline="-25000" dirty="0" err="1" smtClean="0"/>
                  <a:t>t</a:t>
                </a:r>
                <a:r>
                  <a:rPr lang="en-US" sz="2025" b="0" dirty="0" smtClean="0"/>
                  <a:t> = partial derivatives of P </a:t>
                </a:r>
                <a:r>
                  <a:rPr lang="en-US" sz="2025" b="0" dirty="0" err="1" smtClean="0"/>
                  <a:t>wrt</a:t>
                </a:r>
                <a:r>
                  <a:rPr lang="en-US" sz="2025" b="0" dirty="0" smtClean="0"/>
                  <a:t> </a:t>
                </a:r>
                <a:r>
                  <a:rPr lang="en-US" sz="2025" b="0" dirty="0" err="1" smtClean="0"/>
                  <a:t>s,t</a:t>
                </a:r>
                <a:endParaRPr lang="en-US" sz="2025" b="0" dirty="0" smtClean="0"/>
              </a:p>
            </p:txBody>
          </p:sp>
        </mc:Choice>
        <mc:Fallback xmlns="">
          <p:sp>
            <p:nvSpPr>
              <p:cNvPr id="1173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47650" y="1257300"/>
                <a:ext cx="8896350" cy="3886200"/>
              </a:xfrm>
              <a:blipFill>
                <a:blip r:embed="rId2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597" y="3454179"/>
            <a:ext cx="1637470" cy="1632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111" y="1315841"/>
            <a:ext cx="3496956" cy="1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6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Displacement Mapping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Points actually move</a:t>
            </a:r>
          </a:p>
          <a:p>
            <a:pPr marL="342900">
              <a:defRPr/>
            </a:pPr>
            <a:r>
              <a:rPr lang="en-US" sz="2025" dirty="0" smtClean="0"/>
              <a:t>Requires hidden surface removal</a:t>
            </a:r>
          </a:p>
          <a:p>
            <a:pPr marL="342900">
              <a:defRPr/>
            </a:pPr>
            <a:r>
              <a:rPr lang="en-US" sz="2025" dirty="0" smtClean="0">
                <a:hlinkClick r:id="rId2"/>
              </a:rPr>
              <a:t>Bump vs. Displacement 1</a:t>
            </a:r>
            <a:endParaRPr lang="en-US" sz="2025" dirty="0" smtClean="0"/>
          </a:p>
          <a:p>
            <a:pPr marL="342900">
              <a:defRPr/>
            </a:pPr>
            <a:r>
              <a:rPr lang="en-US" sz="2025" dirty="0" smtClean="0">
                <a:hlinkClick r:id="rId3"/>
              </a:rPr>
              <a:t>Bump vs. Displacement 2</a:t>
            </a:r>
            <a:endParaRPr lang="en-US" sz="2025" dirty="0" smtClean="0"/>
          </a:p>
          <a:p>
            <a:pPr marL="342900">
              <a:defRPr/>
            </a:pPr>
            <a:endParaRPr lang="en-US" sz="2025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42" y="2426802"/>
            <a:ext cx="4665890" cy="26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8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Environmental Mapping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AKA Reflection Mapping</a:t>
            </a:r>
          </a:p>
          <a:p>
            <a:pPr marL="342900">
              <a:defRPr/>
            </a:pPr>
            <a:r>
              <a:rPr lang="en-US" sz="2025" dirty="0" smtClean="0"/>
              <a:t>Use polar (or spherical) coordinates of reflected ray to map</a:t>
            </a:r>
          </a:p>
          <a:p>
            <a:pPr marL="342900">
              <a:defRPr/>
            </a:pPr>
            <a:r>
              <a:rPr lang="en-US" sz="2025" dirty="0" smtClean="0"/>
              <a:t>Map defined usually on 6 faces of a box (cube map) or a sphere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4" y="2649625"/>
            <a:ext cx="1904634" cy="2265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492" y="2649267"/>
            <a:ext cx="2265633" cy="2265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624" y="2649267"/>
            <a:ext cx="2845573" cy="226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Environmental Mapping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More examples</a:t>
            </a:r>
          </a:p>
          <a:p>
            <a:pPr marL="342900">
              <a:defRPr/>
            </a:pPr>
            <a:r>
              <a:rPr lang="en-US" sz="2000" dirty="0"/>
              <a:t>I = </a:t>
            </a:r>
            <a:r>
              <a:rPr lang="en-US" sz="2000" dirty="0" smtClean="0"/>
              <a:t>ambient + diffuse + specular +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r</a:t>
            </a:r>
            <a:r>
              <a:rPr lang="en-US" sz="2000" dirty="0" smtClean="0"/>
              <a:t> </a:t>
            </a:r>
            <a:r>
              <a:rPr lang="en-US" sz="2000" dirty="0"/>
              <a:t>* </a:t>
            </a:r>
            <a:r>
              <a:rPr lang="en-US" sz="2000" dirty="0" err="1" smtClean="0"/>
              <a:t>I</a:t>
            </a:r>
            <a:r>
              <a:rPr lang="en-US" sz="2000" baseline="-25000" dirty="0" err="1" smtClean="0"/>
              <a:t>r</a:t>
            </a:r>
            <a:r>
              <a:rPr lang="el-GR" sz="2000" baseline="-25000" dirty="0" smtClean="0"/>
              <a:t> </a:t>
            </a:r>
            <a:endParaRPr lang="en-US" sz="2000" baseline="-25000" dirty="0" smtClean="0"/>
          </a:p>
          <a:p>
            <a:pPr marL="800100" lvl="1">
              <a:defRPr/>
            </a:pPr>
            <a:r>
              <a:rPr lang="en-US" sz="1525" dirty="0" err="1" smtClean="0"/>
              <a:t>k</a:t>
            </a:r>
            <a:r>
              <a:rPr lang="en-US" sz="1525" baseline="-25000" dirty="0" err="1" smtClean="0"/>
              <a:t>r</a:t>
            </a:r>
            <a:r>
              <a:rPr lang="en-US" sz="1525" dirty="0" smtClean="0"/>
              <a:t>: coefficient of reflection</a:t>
            </a:r>
          </a:p>
          <a:p>
            <a:pPr marL="800100" lvl="1">
              <a:defRPr/>
            </a:pPr>
            <a:r>
              <a:rPr lang="en-US" sz="1525" dirty="0" err="1" smtClean="0"/>
              <a:t>I</a:t>
            </a:r>
            <a:r>
              <a:rPr lang="en-US" sz="1525" baseline="-25000" dirty="0" err="1" smtClean="0"/>
              <a:t>r</a:t>
            </a:r>
            <a:r>
              <a:rPr lang="en-US" sz="1525" dirty="0" smtClean="0"/>
              <a:t>: reflection intensity</a:t>
            </a:r>
          </a:p>
        </p:txBody>
      </p:sp>
      <p:pic>
        <p:nvPicPr>
          <p:cNvPr id="6147" name="Picture 3" descr="https://www.pauldebevec.com/ReflectionMapping/Haeberli/c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2" y="2914830"/>
            <a:ext cx="2147583" cy="209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221" y="2902334"/>
            <a:ext cx="2935570" cy="210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661" y="2902334"/>
            <a:ext cx="3078010" cy="21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Shadow Algorithms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Types</a:t>
            </a:r>
          </a:p>
          <a:p>
            <a:pPr marL="800100" lvl="1">
              <a:defRPr/>
            </a:pPr>
            <a:r>
              <a:rPr lang="en-US" sz="1525" b="1" dirty="0"/>
              <a:t>Object precision</a:t>
            </a:r>
            <a:r>
              <a:rPr lang="en-US" sz="1525" dirty="0"/>
              <a:t>: shadow volume method</a:t>
            </a:r>
          </a:p>
          <a:p>
            <a:pPr marL="800100" lvl="1">
              <a:defRPr/>
            </a:pPr>
            <a:r>
              <a:rPr lang="en-US" sz="1525" b="1" dirty="0" smtClean="0"/>
              <a:t>Image precision</a:t>
            </a:r>
            <a:r>
              <a:rPr lang="en-US" sz="1525" dirty="0" smtClean="0"/>
              <a:t>: 2-pass z-buffer method</a:t>
            </a:r>
          </a:p>
          <a:p>
            <a:pPr marL="342900">
              <a:defRPr/>
            </a:pPr>
            <a:r>
              <a:rPr lang="en-US" sz="2025" dirty="0" smtClean="0"/>
              <a:t>Main Idea</a:t>
            </a:r>
          </a:p>
          <a:p>
            <a:pPr marL="800100" lvl="1">
              <a:defRPr/>
            </a:pPr>
            <a:r>
              <a:rPr lang="en-US" sz="1525" dirty="0" smtClean="0"/>
              <a:t>P is not visible from light </a:t>
            </a:r>
            <a:r>
              <a:rPr lang="en-US" sz="1525" dirty="0"/>
              <a:t>source </a:t>
            </a:r>
            <a:r>
              <a:rPr lang="en-US" sz="1525" dirty="0" smtClean="0"/>
              <a:t>⇔ P is in shadow</a:t>
            </a:r>
          </a:p>
          <a:p>
            <a:pPr marL="342900">
              <a:defRPr/>
            </a:pPr>
            <a:r>
              <a:rPr lang="en-US" sz="2025" dirty="0" smtClean="0"/>
              <a:t>Strategy</a:t>
            </a:r>
          </a:p>
          <a:p>
            <a:pPr marL="800100" lvl="1">
              <a:defRPr/>
            </a:pPr>
            <a:r>
              <a:rPr lang="en-US" sz="1525" dirty="0" smtClean="0"/>
              <a:t>Identify areas on polys which are not directly visible from light source</a:t>
            </a:r>
          </a:p>
          <a:p>
            <a:pPr marL="800100" lvl="1">
              <a:defRPr/>
            </a:pPr>
            <a:r>
              <a:rPr lang="en-US" sz="1525" dirty="0" smtClean="0"/>
              <a:t>Mark these areas</a:t>
            </a:r>
          </a:p>
          <a:p>
            <a:pPr marL="800100" lvl="1">
              <a:defRPr/>
            </a:pPr>
            <a:r>
              <a:rPr lang="en-US" sz="1525" dirty="0" smtClean="0"/>
              <a:t>Do HSR from eye position</a:t>
            </a:r>
          </a:p>
          <a:p>
            <a:pPr marL="800100" lvl="1">
              <a:defRPr/>
            </a:pPr>
            <a:r>
              <a:rPr lang="en-US" sz="1525" dirty="0" smtClean="0"/>
              <a:t>Areas marked for shadow are rendered only with ambient light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694" y="1602297"/>
            <a:ext cx="3474416" cy="19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8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Shadow Volume Method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indent="-457200">
              <a:buFont typeface="+mj-lt"/>
              <a:buAutoNum type="arabicPeriod"/>
              <a:defRPr/>
            </a:pPr>
            <a:r>
              <a:rPr lang="en-US" sz="2025" dirty="0" smtClean="0"/>
              <a:t>Create a shadow volume for each front facing poly</a:t>
            </a:r>
          </a:p>
          <a:p>
            <a:pPr indent="-457200">
              <a:buFont typeface="+mj-lt"/>
              <a:buAutoNum type="arabicPeriod"/>
              <a:defRPr/>
            </a:pPr>
            <a:r>
              <a:rPr lang="en-US" sz="2025" dirty="0" smtClean="0"/>
              <a:t>Put shadow volume in poly database</a:t>
            </a:r>
          </a:p>
          <a:p>
            <a:pPr indent="-457200">
              <a:buFont typeface="+mj-lt"/>
              <a:buAutoNum type="arabicPeriod"/>
              <a:defRPr/>
            </a:pPr>
            <a:r>
              <a:rPr lang="en-US" sz="2025" dirty="0" smtClean="0"/>
              <a:t>Do parity test to determine if a visible point is in shadow</a:t>
            </a:r>
          </a:p>
          <a:p>
            <a:pPr lvl="2" indent="-457200">
              <a:buFont typeface="+mj-lt"/>
              <a:buAutoNum type="alphaLcPeriod"/>
              <a:defRPr/>
            </a:pPr>
            <a:r>
              <a:rPr lang="en-US" sz="1525" dirty="0" smtClean="0"/>
              <a:t>Initial value = # of shadow volumes containing eye position</a:t>
            </a:r>
          </a:p>
          <a:p>
            <a:pPr lvl="2" indent="-457200">
              <a:buFont typeface="+mj-lt"/>
              <a:buAutoNum type="alphaLcPeriod"/>
              <a:defRPr/>
            </a:pPr>
            <a:r>
              <a:rPr lang="en-US" sz="1525" dirty="0" smtClean="0"/>
              <a:t>Increment for front-facing shadow poly</a:t>
            </a:r>
          </a:p>
          <a:p>
            <a:pPr lvl="2" indent="-457200">
              <a:buFont typeface="+mj-lt"/>
              <a:buAutoNum type="alphaLcPeriod"/>
              <a:defRPr/>
            </a:pPr>
            <a:r>
              <a:rPr lang="en-US" sz="1525" dirty="0" smtClean="0"/>
              <a:t>Decrement for back-facing shadow poly</a:t>
            </a:r>
          </a:p>
          <a:p>
            <a:pPr lvl="2" indent="-457200">
              <a:buFont typeface="+mj-lt"/>
              <a:buAutoNum type="alphaLcPeriod"/>
              <a:defRPr/>
            </a:pPr>
            <a:r>
              <a:rPr lang="en-US" sz="1525" dirty="0" smtClean="0"/>
              <a:t>If parity &gt; </a:t>
            </a:r>
            <a:r>
              <a:rPr lang="en-US" sz="1525" dirty="0"/>
              <a:t>0 ⇒ </a:t>
            </a:r>
            <a:r>
              <a:rPr lang="en-US" sz="1525" dirty="0" smtClean="0"/>
              <a:t>point is in shadow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134" y="2977918"/>
            <a:ext cx="3814922" cy="212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Announcements &amp; Reminders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2742" y="113736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/>
              <a:t>2/25/24: A3 due; will be discussed during this week’s TA session</a:t>
            </a:r>
            <a:endParaRPr lang="en-US" sz="1525" dirty="0"/>
          </a:p>
          <a:p>
            <a:pPr marL="342900">
              <a:defRPr/>
            </a:pPr>
            <a:r>
              <a:rPr lang="en-US" sz="2025" dirty="0" smtClean="0"/>
              <a:t>3/</a:t>
            </a:r>
            <a:r>
              <a:rPr lang="en-US" sz="2025" dirty="0" smtClean="0">
                <a:solidFill>
                  <a:srgbClr val="FF0000"/>
                </a:solidFill>
              </a:rPr>
              <a:t>06</a:t>
            </a:r>
            <a:r>
              <a:rPr lang="en-US" sz="2025" dirty="0" smtClean="0"/>
              <a:t>/24</a:t>
            </a:r>
            <a:r>
              <a:rPr lang="en-US" sz="2025" dirty="0"/>
              <a:t>: A4 due; will be discussed during this week’s TA session</a:t>
            </a:r>
            <a:endParaRPr lang="en-US" sz="1525" dirty="0"/>
          </a:p>
          <a:p>
            <a:pPr marL="342900" lvl="0">
              <a:defRPr/>
            </a:pPr>
            <a:r>
              <a:rPr lang="en-US" sz="2025" dirty="0"/>
              <a:t>3</a:t>
            </a:r>
            <a:r>
              <a:rPr lang="en-US" sz="2025" dirty="0" smtClean="0"/>
              <a:t>/07/23</a:t>
            </a:r>
            <a:r>
              <a:rPr lang="en-US" sz="2025" dirty="0"/>
              <a:t>: Prof Demetri’s presentation (Zoom, </a:t>
            </a:r>
            <a:r>
              <a:rPr lang="en-US" sz="2025" dirty="0">
                <a:solidFill>
                  <a:srgbClr val="FF0000"/>
                </a:solidFill>
              </a:rPr>
              <a:t>no recording</a:t>
            </a:r>
            <a:r>
              <a:rPr lang="en-US" sz="2025" dirty="0"/>
              <a:t>)</a:t>
            </a:r>
          </a:p>
          <a:p>
            <a:pPr marL="342900">
              <a:defRPr/>
            </a:pPr>
            <a:r>
              <a:rPr lang="en-US" sz="2025" dirty="0" smtClean="0"/>
              <a:t>Team </a:t>
            </a:r>
            <a:r>
              <a:rPr lang="en-US" sz="2025" dirty="0"/>
              <a:t>Project Timelines: see project info document on Canvas</a:t>
            </a:r>
          </a:p>
          <a:p>
            <a:pPr marL="800100" lvl="1">
              <a:defRPr/>
            </a:pPr>
            <a:r>
              <a:rPr lang="en-US" sz="1525" dirty="0">
                <a:solidFill>
                  <a:srgbClr val="FF0000"/>
                </a:solidFill>
              </a:rPr>
              <a:t>Team project grade increased from 150 to 175 (download latest team project info)</a:t>
            </a:r>
          </a:p>
          <a:p>
            <a:pPr marL="342900">
              <a:defRPr/>
            </a:pPr>
            <a:r>
              <a:rPr lang="en-US" sz="2030" dirty="0"/>
              <a:t>3/19/24: Final exam, </a:t>
            </a:r>
            <a:r>
              <a:rPr lang="en-US" sz="2030" dirty="0" smtClean="0"/>
              <a:t>6:30-8:</a:t>
            </a:r>
            <a:r>
              <a:rPr lang="en-US" sz="2030" dirty="0" smtClean="0">
                <a:solidFill>
                  <a:srgbClr val="FF0000"/>
                </a:solidFill>
              </a:rPr>
              <a:t>15</a:t>
            </a:r>
            <a:r>
              <a:rPr lang="en-US" sz="2030" dirty="0" smtClean="0"/>
              <a:t> </a:t>
            </a:r>
            <a:r>
              <a:rPr lang="en-US" sz="2030" dirty="0"/>
              <a:t>PM, in person, location TBD</a:t>
            </a:r>
          </a:p>
          <a:p>
            <a:pPr marL="800100" lvl="1">
              <a:defRPr/>
            </a:pPr>
            <a:r>
              <a:rPr lang="en-US" sz="1530" dirty="0">
                <a:solidFill>
                  <a:srgbClr val="FF0000"/>
                </a:solidFill>
              </a:rPr>
              <a:t>Final exam grade reduced from 150 to 125 (download latest syllabus)</a:t>
            </a:r>
          </a:p>
          <a:p>
            <a:pPr marL="800100" lvl="1">
              <a:defRPr/>
            </a:pPr>
            <a:r>
              <a:rPr lang="en-US" sz="1530" dirty="0"/>
              <a:t>Study guide and book exercises posted</a:t>
            </a:r>
          </a:p>
          <a:p>
            <a:pPr marL="800100" lvl="1">
              <a:defRPr/>
            </a:pPr>
            <a:r>
              <a:rPr lang="en-US" sz="1530" dirty="0"/>
              <a:t>3/18 &amp; 3/19: Office hours, </a:t>
            </a:r>
            <a:r>
              <a:rPr lang="en-US" sz="1530" dirty="0" smtClean="0"/>
              <a:t>Noon-1PM</a:t>
            </a:r>
            <a:endParaRPr lang="en-US" sz="1530" dirty="0"/>
          </a:p>
        </p:txBody>
      </p:sp>
    </p:spTree>
    <p:extLst>
      <p:ext uri="{BB962C8B-B14F-4D97-AF65-F5344CB8AC3E}">
        <p14:creationId xmlns:p14="http://schemas.microsoft.com/office/powerpoint/2010/main" val="3083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Shadow Volume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05" y="1529418"/>
            <a:ext cx="4918212" cy="3113364"/>
          </a:xfrm>
          <a:prstGeom prst="rect">
            <a:avLst/>
          </a:prstGeom>
        </p:spPr>
      </p:pic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0" indent="0">
              <a:buNone/>
              <a:defRPr/>
            </a:pPr>
            <a:endParaRPr lang="en-US" sz="1525" dirty="0" smtClean="0"/>
          </a:p>
        </p:txBody>
      </p:sp>
    </p:spTree>
    <p:extLst>
      <p:ext uri="{BB962C8B-B14F-4D97-AF65-F5344CB8AC3E}">
        <p14:creationId xmlns:p14="http://schemas.microsoft.com/office/powerpoint/2010/main" val="28257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2-Pass Z-Buffer Method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25" dirty="0" smtClean="0"/>
              <a:t>Aka Shadow Map method</a:t>
            </a:r>
          </a:p>
          <a:p>
            <a:pPr indent="-457200">
              <a:buFont typeface="+mj-lt"/>
              <a:buAutoNum type="arabicPeriod"/>
              <a:defRPr/>
            </a:pPr>
            <a:r>
              <a:rPr lang="en-US" sz="2025" dirty="0" smtClean="0"/>
              <a:t>Do z-buffer (full) from light position</a:t>
            </a:r>
          </a:p>
          <a:p>
            <a:pPr lvl="1" indent="-457200">
              <a:buFont typeface="+mj-lt"/>
              <a:buAutoNum type="alphaLcPeriod"/>
              <a:defRPr/>
            </a:pPr>
            <a:r>
              <a:rPr lang="en-US" sz="1525" dirty="0" smtClean="0"/>
              <a:t>store results in shadow buffer or </a:t>
            </a:r>
            <a:r>
              <a:rPr lang="en-US" sz="1525" smtClean="0"/>
              <a:t>depth buffer</a:t>
            </a:r>
            <a:endParaRPr lang="en-US" sz="1525" dirty="0" smtClean="0"/>
          </a:p>
          <a:p>
            <a:pPr indent="-457200">
              <a:buFont typeface="+mj-lt"/>
              <a:buAutoNum type="arabicPeriod"/>
              <a:defRPr/>
            </a:pPr>
            <a:r>
              <a:rPr lang="en-US" sz="2025" dirty="0" smtClean="0"/>
              <a:t>Do z-buffer (scanline or full) from eye position</a:t>
            </a:r>
          </a:p>
          <a:p>
            <a:pPr lvl="1" indent="-457200">
              <a:buFont typeface="+mj-lt"/>
              <a:buAutoNum type="alphaLcPeriod"/>
              <a:defRPr/>
            </a:pPr>
            <a:r>
              <a:rPr lang="en-US" sz="1525" dirty="0" smtClean="0"/>
              <a:t>For each (visible) pixel in scanline</a:t>
            </a:r>
          </a:p>
          <a:p>
            <a:pPr lvl="2" indent="-457200">
              <a:buFont typeface="+mj-lt"/>
              <a:buAutoNum type="romanLcPeriod"/>
              <a:defRPr/>
            </a:pPr>
            <a:r>
              <a:rPr lang="en-US" sz="1525" dirty="0" smtClean="0"/>
              <a:t>Do inverse map point to WS</a:t>
            </a:r>
          </a:p>
          <a:p>
            <a:pPr lvl="2" indent="-457200">
              <a:buFont typeface="+mj-lt"/>
              <a:buAutoNum type="romanLcPeriod"/>
              <a:defRPr/>
            </a:pPr>
            <a:r>
              <a:rPr lang="en-US" sz="1525" dirty="0" smtClean="0"/>
              <a:t>Map to SS of shadow buffer</a:t>
            </a:r>
          </a:p>
          <a:p>
            <a:pPr lvl="2" indent="-457200">
              <a:buFont typeface="+mj-lt"/>
              <a:buAutoNum type="romanLcPeriod"/>
              <a:defRPr/>
            </a:pPr>
            <a:r>
              <a:rPr lang="en-US" sz="1525" dirty="0" smtClean="0"/>
              <a:t>Compare z with that of shadow buffer at </a:t>
            </a:r>
            <a:r>
              <a:rPr lang="en-US" sz="1525" dirty="0" err="1" smtClean="0"/>
              <a:t>x,y</a:t>
            </a:r>
            <a:endParaRPr lang="en-US" sz="1525" dirty="0" smtClean="0"/>
          </a:p>
          <a:p>
            <a:pPr lvl="2" indent="-457200">
              <a:buFont typeface="+mj-lt"/>
              <a:buAutoNum type="romanLcPeriod"/>
              <a:defRPr/>
            </a:pPr>
            <a:r>
              <a:rPr lang="en-US" sz="1525" dirty="0" smtClean="0"/>
              <a:t>If </a:t>
            </a:r>
            <a:r>
              <a:rPr lang="en-US" sz="1525" dirty="0" err="1" smtClean="0"/>
              <a:t>shadow_buf</a:t>
            </a:r>
            <a:r>
              <a:rPr lang="en-US" sz="1525" dirty="0" smtClean="0"/>
              <a:t>[x][y] &lt; z, then point is in shadow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3" y="1186962"/>
            <a:ext cx="2404877" cy="1466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741" y="2674711"/>
            <a:ext cx="2328670" cy="24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4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2-Pass Z-Buffer Method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25" dirty="0" smtClean="0"/>
              <a:t>First Pass: from light’s 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40" y="1848767"/>
            <a:ext cx="3344872" cy="30661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02" y="1452858"/>
            <a:ext cx="2941993" cy="346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2-Pass Z-Buffer Method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25" dirty="0" smtClean="0"/>
              <a:t>Second Pass: from eye’s position</a:t>
            </a:r>
          </a:p>
          <a:p>
            <a:pPr marL="0" indent="0">
              <a:buNone/>
              <a:defRPr/>
            </a:pPr>
            <a:r>
              <a:rPr lang="en-US" sz="2025" dirty="0" smtClean="0">
                <a:hlinkClick r:id="rId2"/>
              </a:rPr>
              <a:t>ShadowMap Viewer</a:t>
            </a:r>
            <a:endParaRPr lang="en-US" sz="2025" dirty="0" smtClean="0"/>
          </a:p>
          <a:p>
            <a:pPr marL="0" indent="0">
              <a:buNone/>
              <a:defRPr/>
            </a:pPr>
            <a:endParaRPr lang="en-US" sz="2025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2" y="2386729"/>
            <a:ext cx="2545881" cy="2276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525" y="2386729"/>
            <a:ext cx="2651757" cy="2276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620" y="2386729"/>
            <a:ext cx="2372037" cy="22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6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2-Pass Z-Buffer Method (Contd.)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Advantages</a:t>
            </a:r>
          </a:p>
          <a:p>
            <a:pPr marL="800100" lvl="1">
              <a:defRPr/>
            </a:pPr>
            <a:r>
              <a:rPr lang="en-US" sz="1525" dirty="0" smtClean="0"/>
              <a:t>Simple to implement</a:t>
            </a:r>
          </a:p>
          <a:p>
            <a:pPr marL="342900">
              <a:defRPr/>
            </a:pPr>
            <a:r>
              <a:rPr lang="en-US" sz="2025" dirty="0" smtClean="0"/>
              <a:t>Disadvantages</a:t>
            </a:r>
          </a:p>
          <a:p>
            <a:pPr marL="800100" lvl="1">
              <a:defRPr/>
            </a:pPr>
            <a:r>
              <a:rPr lang="en-US" sz="1525" dirty="0" smtClean="0"/>
              <a:t>Shadow distant from light source may appear blocky</a:t>
            </a:r>
          </a:p>
          <a:p>
            <a:pPr marL="800100" lvl="1">
              <a:defRPr/>
            </a:pPr>
            <a:r>
              <a:rPr lang="en-US" sz="1525" dirty="0" smtClean="0"/>
              <a:t>A large size of shadow-buffer is required</a:t>
            </a:r>
          </a:p>
          <a:p>
            <a:pPr marL="800100" lvl="1">
              <a:defRPr/>
            </a:pPr>
            <a:r>
              <a:rPr lang="en-US" sz="1525" dirty="0" smtClean="0"/>
              <a:t>Depth buffer bit resolution – usually 8-bit</a:t>
            </a:r>
          </a:p>
          <a:p>
            <a:pPr marL="800100" lvl="1">
              <a:defRPr/>
            </a:pPr>
            <a:r>
              <a:rPr lang="en-US" sz="1525" dirty="0" smtClean="0"/>
              <a:t>Umbra vs. penumbra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977" y="1201722"/>
            <a:ext cx="3198299" cy="28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Discussion Session This Friday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Team project</a:t>
            </a:r>
          </a:p>
          <a:p>
            <a:pPr marL="342900">
              <a:defRPr/>
            </a:pPr>
            <a:r>
              <a:rPr lang="en-US" sz="2025" dirty="0" smtClean="0"/>
              <a:t>Assignment #3</a:t>
            </a:r>
          </a:p>
          <a:p>
            <a:pPr marL="342900">
              <a:defRPr/>
            </a:pPr>
            <a:r>
              <a:rPr lang="en-US" sz="2025" dirty="0" smtClean="0"/>
              <a:t>Assignment </a:t>
            </a:r>
            <a:r>
              <a:rPr lang="en-US" sz="2025" dirty="0" smtClean="0"/>
              <a:t>#4</a:t>
            </a:r>
          </a:p>
          <a:p>
            <a:pPr marL="342900">
              <a:defRPr/>
            </a:pPr>
            <a:endParaRPr lang="en-US" sz="2025" dirty="0" smtClean="0"/>
          </a:p>
        </p:txBody>
      </p:sp>
    </p:spTree>
    <p:extLst>
      <p:ext uri="{BB962C8B-B14F-4D97-AF65-F5344CB8AC3E}">
        <p14:creationId xmlns:p14="http://schemas.microsoft.com/office/powerpoint/2010/main" val="103358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Last Lecture Recap</a:t>
            </a:r>
            <a:endParaRPr lang="en-US" dirty="0" smtClean="0"/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331478"/>
          </a:xfrm>
        </p:spPr>
        <p:txBody>
          <a:bodyPr/>
          <a:lstStyle/>
          <a:p>
            <a:pPr marL="342900">
              <a:defRPr/>
            </a:pPr>
            <a:r>
              <a:rPr lang="en-US" sz="2025" dirty="0"/>
              <a:t>Barycentric Coordinates, Bilinear Interpolations</a:t>
            </a:r>
          </a:p>
          <a:p>
            <a:pPr marL="342900">
              <a:defRPr/>
            </a:pPr>
            <a:r>
              <a:rPr lang="en-US" sz="2025" dirty="0"/>
              <a:t>Flat and Smooth </a:t>
            </a:r>
            <a:r>
              <a:rPr lang="en-US" sz="2025" dirty="0" smtClean="0"/>
              <a:t>Shading</a:t>
            </a:r>
            <a:endParaRPr lang="en-US" sz="2025" dirty="0"/>
          </a:p>
        </p:txBody>
      </p:sp>
    </p:spTree>
    <p:extLst>
      <p:ext uri="{BB962C8B-B14F-4D97-AF65-F5344CB8AC3E}">
        <p14:creationId xmlns:p14="http://schemas.microsoft.com/office/powerpoint/2010/main" val="6665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Next Up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Non-Photorealistic Rendering</a:t>
            </a:r>
          </a:p>
          <a:p>
            <a:pPr marL="342900">
              <a:defRPr/>
            </a:pPr>
            <a:r>
              <a:rPr lang="en-US" sz="2025" dirty="0" smtClean="0"/>
              <a:t>Global Illumination</a:t>
            </a:r>
          </a:p>
          <a:p>
            <a:pPr marL="342900">
              <a:defRPr/>
            </a:pPr>
            <a:r>
              <a:rPr lang="en-US" sz="2025" dirty="0" smtClean="0"/>
              <a:t>Mappings: Texture, Bump</a:t>
            </a:r>
            <a:r>
              <a:rPr lang="en-US" sz="2025" dirty="0"/>
              <a:t>, Displacement, Environment</a:t>
            </a:r>
            <a:endParaRPr lang="en-US" sz="2025" dirty="0" smtClean="0"/>
          </a:p>
          <a:p>
            <a:pPr marL="342900">
              <a:defRPr/>
            </a:pPr>
            <a:r>
              <a:rPr lang="en-US" sz="2025" dirty="0" smtClean="0"/>
              <a:t>Shadows</a:t>
            </a:r>
          </a:p>
          <a:p>
            <a:pPr marL="800100" lvl="1">
              <a:defRPr/>
            </a:pPr>
            <a:r>
              <a:rPr lang="en-US" sz="1525" dirty="0"/>
              <a:t>Shadow volumes</a:t>
            </a:r>
          </a:p>
          <a:p>
            <a:pPr marL="800100" lvl="1">
              <a:defRPr/>
            </a:pPr>
            <a:r>
              <a:rPr lang="en-US" sz="1525" dirty="0" smtClean="0"/>
              <a:t>2-pass </a:t>
            </a:r>
            <a:r>
              <a:rPr lang="en-US" sz="1525" dirty="0"/>
              <a:t>z-buffer </a:t>
            </a:r>
            <a:r>
              <a:rPr lang="en-US" sz="1525" dirty="0" smtClean="0"/>
              <a:t>algorithm</a:t>
            </a:r>
          </a:p>
          <a:p>
            <a:pPr marL="342900">
              <a:defRPr/>
            </a:pPr>
            <a:r>
              <a:rPr lang="en-US" sz="2025" dirty="0" smtClean="0"/>
              <a:t>Hidden </a:t>
            </a:r>
            <a:r>
              <a:rPr lang="en-US" sz="2025" dirty="0"/>
              <a:t>Surface </a:t>
            </a:r>
            <a:r>
              <a:rPr lang="en-US" sz="2025" dirty="0" smtClean="0"/>
              <a:t>Removal</a:t>
            </a:r>
            <a:endParaRPr lang="en-US" sz="1525" dirty="0" smtClean="0"/>
          </a:p>
          <a:p>
            <a:pPr marL="800100" lvl="1">
              <a:defRPr/>
            </a:pPr>
            <a:r>
              <a:rPr lang="en-US" sz="1525" dirty="0" smtClean="0"/>
              <a:t>Ray </a:t>
            </a:r>
            <a:r>
              <a:rPr lang="en-US" sz="1525" dirty="0"/>
              <a:t>casting</a:t>
            </a:r>
          </a:p>
          <a:p>
            <a:pPr marL="342900">
              <a:defRPr/>
            </a:pPr>
            <a:endParaRPr lang="en-US" sz="2025" dirty="0"/>
          </a:p>
        </p:txBody>
      </p:sp>
    </p:spTree>
    <p:extLst>
      <p:ext uri="{BB962C8B-B14F-4D97-AF65-F5344CB8AC3E}">
        <p14:creationId xmlns:p14="http://schemas.microsoft.com/office/powerpoint/2010/main" val="331285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Shading Recap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81460"/>
            <a:ext cx="8591500" cy="3886194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Flat Shading</a:t>
            </a:r>
          </a:p>
          <a:p>
            <a:pPr marL="800100" lvl="1">
              <a:defRPr/>
            </a:pPr>
            <a:r>
              <a:rPr lang="en-US" sz="1525" dirty="0" smtClean="0"/>
              <a:t>Illuminate a poly only once</a:t>
            </a:r>
          </a:p>
          <a:p>
            <a:pPr marL="800100" lvl="1">
              <a:defRPr/>
            </a:pPr>
            <a:r>
              <a:rPr lang="en-US" sz="1525" dirty="0" smtClean="0"/>
              <a:t>No interpolation</a:t>
            </a:r>
          </a:p>
          <a:p>
            <a:pPr marL="342900">
              <a:defRPr/>
            </a:pPr>
            <a:r>
              <a:rPr lang="en-US" sz="2025" dirty="0" smtClean="0"/>
              <a:t>Gouraud Shading</a:t>
            </a:r>
          </a:p>
          <a:p>
            <a:pPr marL="800100" lvl="1">
              <a:defRPr/>
            </a:pPr>
            <a:r>
              <a:rPr lang="en-US" sz="1525" dirty="0" smtClean="0"/>
              <a:t>Illuminate vertices of poly</a:t>
            </a:r>
          </a:p>
          <a:p>
            <a:pPr marL="800100" lvl="1">
              <a:defRPr/>
            </a:pPr>
            <a:r>
              <a:rPr lang="en-US" sz="1525" dirty="0" smtClean="0"/>
              <a:t>Interpolate colors at vertices</a:t>
            </a:r>
          </a:p>
          <a:p>
            <a:pPr marL="342900">
              <a:defRPr/>
            </a:pPr>
            <a:r>
              <a:rPr lang="en-US" sz="2025" dirty="0" smtClean="0"/>
              <a:t>Phong Shading</a:t>
            </a:r>
          </a:p>
          <a:p>
            <a:pPr marL="800100" lvl="1">
              <a:defRPr/>
            </a:pPr>
            <a:r>
              <a:rPr lang="en-US" sz="1525" dirty="0"/>
              <a:t>Illuminate </a:t>
            </a:r>
            <a:r>
              <a:rPr lang="en-US" sz="1525" dirty="0" smtClean="0"/>
              <a:t>each point inside poly</a:t>
            </a:r>
          </a:p>
          <a:p>
            <a:pPr marL="800100" lvl="1">
              <a:defRPr/>
            </a:pPr>
            <a:r>
              <a:rPr lang="en-US" sz="1525" dirty="0" smtClean="0"/>
              <a:t>Interpolate normals at vertices</a:t>
            </a:r>
          </a:p>
          <a:p>
            <a:pPr marL="342900">
              <a:defRPr/>
            </a:pPr>
            <a:r>
              <a:rPr lang="en-US" sz="2025" dirty="0" smtClean="0"/>
              <a:t>Illumination in WS/ES, interpolation in SS</a:t>
            </a:r>
            <a:endParaRPr lang="en-US" sz="2025" dirty="0"/>
          </a:p>
        </p:txBody>
      </p:sp>
    </p:spTree>
    <p:extLst>
      <p:ext uri="{BB962C8B-B14F-4D97-AF65-F5344CB8AC3E}">
        <p14:creationId xmlns:p14="http://schemas.microsoft.com/office/powerpoint/2010/main" val="65573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Illumination Recap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055084"/>
            <a:ext cx="8591500" cy="4088416"/>
          </a:xfrm>
        </p:spPr>
        <p:txBody>
          <a:bodyPr/>
          <a:lstStyle/>
          <a:p>
            <a:pPr marL="0" lvl="1" indent="0">
              <a:buClr>
                <a:srgbClr val="FEBF02"/>
              </a:buClr>
              <a:buNone/>
              <a:defRPr/>
            </a:pPr>
            <a:r>
              <a:rPr lang="en-US" sz="2400" b="1" dirty="0" smtClean="0"/>
              <a:t>I </a:t>
            </a:r>
            <a:r>
              <a:rPr lang="en-US" sz="2400" b="1" dirty="0"/>
              <a:t>= </a:t>
            </a:r>
            <a:r>
              <a:rPr lang="en-US" sz="2400" b="1" dirty="0" err="1"/>
              <a:t>k</a:t>
            </a:r>
            <a:r>
              <a:rPr lang="en-US" sz="2400" b="1" baseline="-25000" dirty="0" err="1"/>
              <a:t>a</a:t>
            </a:r>
            <a:r>
              <a:rPr lang="en-US" sz="2400" b="1" dirty="0"/>
              <a:t> * </a:t>
            </a:r>
            <a:r>
              <a:rPr lang="en-US" sz="2400" b="1" dirty="0" err="1"/>
              <a:t>I</a:t>
            </a:r>
            <a:r>
              <a:rPr lang="en-US" sz="2400" b="1" baseline="-25000" dirty="0" err="1"/>
              <a:t>a</a:t>
            </a:r>
            <a:r>
              <a:rPr lang="el-GR" sz="2400" b="1" baseline="-25000" dirty="0"/>
              <a:t> </a:t>
            </a:r>
            <a:r>
              <a:rPr lang="en-US" sz="2400" b="1" dirty="0" smtClean="0"/>
              <a:t> </a:t>
            </a:r>
            <a:r>
              <a:rPr lang="en-US" sz="2400" b="1" dirty="0"/>
              <a:t>* </a:t>
            </a:r>
            <a:r>
              <a:rPr lang="en-US" sz="2400" b="1" dirty="0" smtClean="0"/>
              <a:t>O</a:t>
            </a:r>
            <a:r>
              <a:rPr lang="en-US" sz="2400" b="1" baseline="-25000" dirty="0" smtClean="0"/>
              <a:t>d </a:t>
            </a:r>
            <a:r>
              <a:rPr lang="en-US" sz="2400" b="1" dirty="0"/>
              <a:t>+ </a:t>
            </a:r>
            <a:r>
              <a:rPr lang="en-US" sz="2400" b="1" dirty="0" err="1"/>
              <a:t>f</a:t>
            </a:r>
            <a:r>
              <a:rPr lang="en-US" sz="2400" b="1" baseline="-25000" dirty="0" err="1"/>
              <a:t>att</a:t>
            </a:r>
            <a:r>
              <a:rPr lang="en-US" sz="2400" b="1" dirty="0"/>
              <a:t> * </a:t>
            </a:r>
            <a:r>
              <a:rPr lang="en-US" sz="2400" b="1" dirty="0" err="1"/>
              <a:t>k</a:t>
            </a:r>
            <a:r>
              <a:rPr lang="en-US" sz="2400" b="1" baseline="-25000" dirty="0" err="1"/>
              <a:t>d</a:t>
            </a:r>
            <a:r>
              <a:rPr lang="en-US" sz="2400" b="1" dirty="0"/>
              <a:t> * </a:t>
            </a:r>
            <a:r>
              <a:rPr lang="en-US" sz="2400" b="1" dirty="0" err="1" smtClean="0"/>
              <a:t>I</a:t>
            </a:r>
            <a:r>
              <a:rPr lang="en-US" sz="2400" b="1" baseline="-25000" dirty="0" err="1" smtClean="0"/>
              <a:t>p</a:t>
            </a:r>
            <a:r>
              <a:rPr lang="en-US" sz="2400" b="1" dirty="0" smtClean="0"/>
              <a:t> </a:t>
            </a:r>
            <a:r>
              <a:rPr lang="en-US" sz="2400" b="1" dirty="0"/>
              <a:t>* (N·L) * </a:t>
            </a:r>
            <a:r>
              <a:rPr lang="en-US" sz="2400" b="1" dirty="0" smtClean="0"/>
              <a:t>O</a:t>
            </a:r>
            <a:r>
              <a:rPr lang="en-US" sz="2400" b="1" baseline="-25000" dirty="0" smtClean="0"/>
              <a:t>d</a:t>
            </a:r>
            <a:r>
              <a:rPr lang="en-US" sz="2400" b="1" dirty="0" smtClean="0"/>
              <a:t> </a:t>
            </a:r>
            <a:r>
              <a:rPr lang="en-US" sz="2400" b="1" dirty="0"/>
              <a:t>+ </a:t>
            </a:r>
            <a:r>
              <a:rPr lang="en-US" sz="2400" b="1" dirty="0" err="1"/>
              <a:t>f</a:t>
            </a:r>
            <a:r>
              <a:rPr lang="en-US" sz="2400" b="1" baseline="-25000" dirty="0" err="1"/>
              <a:t>att</a:t>
            </a:r>
            <a:r>
              <a:rPr lang="en-US" sz="2400" b="1" dirty="0"/>
              <a:t> * </a:t>
            </a:r>
            <a:r>
              <a:rPr lang="en-US" sz="2400" b="1" dirty="0" err="1"/>
              <a:t>k</a:t>
            </a:r>
            <a:r>
              <a:rPr lang="en-US" sz="2400" b="1" baseline="-25000" dirty="0" err="1"/>
              <a:t>s</a:t>
            </a:r>
            <a:r>
              <a:rPr lang="en-US" sz="2400" b="1" dirty="0"/>
              <a:t> * </a:t>
            </a:r>
            <a:r>
              <a:rPr lang="en-US" sz="2400" b="1" dirty="0" err="1" smtClean="0"/>
              <a:t>I</a:t>
            </a:r>
            <a:r>
              <a:rPr lang="en-US" sz="2400" b="1" baseline="-25000" dirty="0" err="1" smtClean="0"/>
              <a:t>p</a:t>
            </a:r>
            <a:r>
              <a:rPr lang="en-US" sz="2400" b="1" dirty="0" smtClean="0"/>
              <a:t> </a:t>
            </a:r>
            <a:r>
              <a:rPr lang="en-US" sz="2400" b="1" dirty="0"/>
              <a:t>* (R·V)</a:t>
            </a:r>
            <a:r>
              <a:rPr lang="en-US" sz="2400" b="1" baseline="30000" dirty="0"/>
              <a:t>n</a:t>
            </a:r>
          </a:p>
          <a:p>
            <a:pPr marL="0" indent="0">
              <a:buNone/>
              <a:defRPr/>
            </a:pPr>
            <a:r>
              <a:rPr lang="en-US" sz="1600" i="0" dirty="0" smtClean="0">
                <a:solidFill>
                  <a:srgbClr val="FF0000"/>
                </a:solidFill>
              </a:rPr>
              <a:t>Material Properties:</a:t>
            </a:r>
            <a:r>
              <a:rPr lang="en-US" sz="1400" i="0" dirty="0" smtClean="0"/>
              <a:t/>
            </a:r>
            <a:br>
              <a:rPr lang="en-US" sz="1400" i="0" dirty="0" smtClean="0"/>
            </a:br>
            <a:r>
              <a:rPr lang="en-US" sz="1400" b="0" i="0" dirty="0" err="1" smtClean="0"/>
              <a:t>k</a:t>
            </a:r>
            <a:r>
              <a:rPr lang="en-US" sz="1400" b="0" i="0" baseline="-25000" dirty="0" err="1" smtClean="0"/>
              <a:t>a</a:t>
            </a:r>
            <a:r>
              <a:rPr lang="en-US" sz="1400" b="0" i="0" dirty="0" smtClean="0"/>
              <a:t>, </a:t>
            </a:r>
            <a:r>
              <a:rPr lang="en-US" sz="1400" b="0" i="0" dirty="0" err="1" smtClean="0"/>
              <a:t>k</a:t>
            </a:r>
            <a:r>
              <a:rPr lang="en-US" sz="1400" b="0" i="0" baseline="-25000" dirty="0" err="1" smtClean="0"/>
              <a:t>d</a:t>
            </a:r>
            <a:r>
              <a:rPr lang="en-US" sz="1400" b="0" i="0" dirty="0" smtClean="0"/>
              <a:t>, </a:t>
            </a:r>
            <a:r>
              <a:rPr lang="en-US" sz="1400" b="0" i="0" dirty="0" err="1" smtClean="0"/>
              <a:t>k</a:t>
            </a:r>
            <a:r>
              <a:rPr lang="en-US" sz="1400" b="0" i="0" baseline="-25000" dirty="0" err="1" smtClean="0"/>
              <a:t>s</a:t>
            </a:r>
            <a:r>
              <a:rPr lang="en-US" sz="1400" b="0" i="0" dirty="0" smtClean="0"/>
              <a:t>: ambient, diffuse, specular reflection coefficients of object</a:t>
            </a:r>
            <a:br>
              <a:rPr lang="en-US" sz="1400" b="0" i="0" dirty="0" smtClean="0"/>
            </a:br>
            <a:r>
              <a:rPr lang="en-US" sz="1400" b="0" i="0" dirty="0" smtClean="0"/>
              <a:t>O</a:t>
            </a:r>
            <a:r>
              <a:rPr lang="en-US" sz="1400" b="0" i="0" baseline="-25000" dirty="0" smtClean="0"/>
              <a:t>d</a:t>
            </a:r>
            <a:r>
              <a:rPr lang="en-US" sz="1400" b="0" i="0" dirty="0" smtClean="0"/>
              <a:t>: color of object</a:t>
            </a:r>
            <a:br>
              <a:rPr lang="en-US" sz="1400" b="0" i="0" dirty="0" smtClean="0"/>
            </a:br>
            <a:r>
              <a:rPr lang="en-US" sz="1400" b="0" i="0" dirty="0" err="1" smtClean="0"/>
              <a:t>I</a:t>
            </a:r>
            <a:r>
              <a:rPr lang="en-US" sz="1400" b="0" i="0" baseline="-25000" dirty="0" err="1" smtClean="0"/>
              <a:t>a</a:t>
            </a:r>
            <a:r>
              <a:rPr lang="en-US" sz="1400" b="0" i="0" dirty="0" smtClean="0"/>
              <a:t>: intensity of ambient light</a:t>
            </a:r>
            <a:br>
              <a:rPr lang="en-US" sz="1400" b="0" i="0" dirty="0" smtClean="0"/>
            </a:br>
            <a:r>
              <a:rPr lang="en-US" sz="1400" b="0" i="0" dirty="0" err="1" smtClean="0"/>
              <a:t>I</a:t>
            </a:r>
            <a:r>
              <a:rPr lang="en-US" sz="1400" b="0" i="0" baseline="-25000" dirty="0" err="1" smtClean="0"/>
              <a:t>p</a:t>
            </a:r>
            <a:r>
              <a:rPr lang="en-US" sz="1400" b="0" i="0" dirty="0" smtClean="0"/>
              <a:t>: intensity of point light</a:t>
            </a:r>
          </a:p>
          <a:p>
            <a:pPr marL="0" indent="0">
              <a:buNone/>
              <a:defRPr/>
            </a:pPr>
            <a:r>
              <a:rPr lang="en-US" sz="1400" b="0" i="0" dirty="0"/>
              <a:t>n</a:t>
            </a:r>
            <a:r>
              <a:rPr lang="en-US" sz="1400" b="0" i="0" dirty="0" smtClean="0"/>
              <a:t>: specular exponent</a:t>
            </a:r>
          </a:p>
          <a:p>
            <a:pPr marL="0" indent="0">
              <a:buNone/>
              <a:defRPr/>
            </a:pPr>
            <a:r>
              <a:rPr lang="en-US" sz="1600" i="0" dirty="0" smtClean="0">
                <a:solidFill>
                  <a:srgbClr val="FF0000"/>
                </a:solidFill>
              </a:rPr>
              <a:t>Geometric Properties:</a:t>
            </a:r>
            <a:r>
              <a:rPr lang="en-US" sz="1400" i="0" dirty="0" smtClean="0"/>
              <a:t/>
            </a:r>
            <a:br>
              <a:rPr lang="en-US" sz="1400" i="0" dirty="0" smtClean="0"/>
            </a:br>
            <a:r>
              <a:rPr lang="en-US" sz="1400" b="0" i="0" dirty="0" smtClean="0"/>
              <a:t>N: orientation of object at point being illuminated</a:t>
            </a:r>
            <a:br>
              <a:rPr lang="en-US" sz="1400" b="0" i="0" dirty="0" smtClean="0"/>
            </a:br>
            <a:r>
              <a:rPr lang="en-US" sz="1400" b="0" i="0" dirty="0" smtClean="0"/>
              <a:t>L: depends on location of point and light</a:t>
            </a:r>
            <a:br>
              <a:rPr lang="en-US" sz="1400" b="0" i="0" dirty="0" smtClean="0"/>
            </a:br>
            <a:r>
              <a:rPr lang="en-US" sz="1400" b="0" i="0" dirty="0" smtClean="0"/>
              <a:t>R: depends on N and L</a:t>
            </a:r>
            <a:br>
              <a:rPr lang="en-US" sz="1400" b="0" i="0" dirty="0" smtClean="0"/>
            </a:br>
            <a:r>
              <a:rPr lang="en-US" sz="1400" b="0" i="0" dirty="0" smtClean="0"/>
              <a:t>V: depends on location of point and eye</a:t>
            </a:r>
            <a:br>
              <a:rPr lang="en-US" sz="1400" b="0" i="0" dirty="0" smtClean="0"/>
            </a:br>
            <a:r>
              <a:rPr lang="en-US" sz="1400" b="0" i="0" dirty="0" err="1" smtClean="0"/>
              <a:t>f</a:t>
            </a:r>
            <a:r>
              <a:rPr lang="en-US" sz="1400" b="0" i="0" baseline="-25000" dirty="0" err="1" smtClean="0"/>
              <a:t>att</a:t>
            </a:r>
            <a:r>
              <a:rPr lang="en-US" sz="1400" b="0" i="0" dirty="0" smtClean="0"/>
              <a:t>: depends on distance between point and light</a:t>
            </a:r>
          </a:p>
          <a:p>
            <a:pPr marL="0" indent="0">
              <a:buNone/>
              <a:defRPr/>
            </a:pPr>
            <a:r>
              <a:rPr lang="en-US" sz="1400" b="0" i="0" dirty="0" err="1" smtClean="0"/>
              <a:t>A</a:t>
            </a:r>
            <a:r>
              <a:rPr lang="en-US" sz="1400" b="0" i="0" baseline="-25000" dirty="0" err="1" smtClean="0"/>
              <a:t>att</a:t>
            </a:r>
            <a:r>
              <a:rPr lang="en-US" sz="1400" b="0" i="0" dirty="0" smtClean="0"/>
              <a:t>: depends on distance between point and eye</a:t>
            </a:r>
          </a:p>
          <a:p>
            <a:pPr marL="0" indent="0">
              <a:buNone/>
              <a:defRPr/>
            </a:pPr>
            <a:endParaRPr lang="en-US" sz="1525" dirty="0"/>
          </a:p>
        </p:txBody>
      </p:sp>
    </p:spTree>
    <p:extLst>
      <p:ext uri="{BB962C8B-B14F-4D97-AF65-F5344CB8AC3E}">
        <p14:creationId xmlns:p14="http://schemas.microsoft.com/office/powerpoint/2010/main" val="12092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Non-Photorealistic Shading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Cartoon like effects</a:t>
            </a:r>
          </a:p>
          <a:p>
            <a:pPr marL="342900">
              <a:defRPr/>
            </a:pPr>
            <a:r>
              <a:rPr lang="en-US" sz="2025" dirty="0" smtClean="0"/>
              <a:t>Color = (N·L &gt; 0.5) ? Color1 : Color2</a:t>
            </a:r>
          </a:p>
          <a:p>
            <a:pPr marL="342900">
              <a:defRPr/>
            </a:pPr>
            <a:r>
              <a:rPr lang="en-US" sz="2025" dirty="0" smtClean="0"/>
              <a:t>Color changes with object’s shape and light’s position</a:t>
            </a:r>
          </a:p>
          <a:p>
            <a:pPr marL="342900">
              <a:defRPr/>
            </a:pPr>
            <a:r>
              <a:rPr lang="en-US" sz="2025" dirty="0" smtClean="0"/>
              <a:t>Silhouette: (N·V &lt; 0.01) ? Black : Color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75" y="3086100"/>
            <a:ext cx="35718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2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Global Illumination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257300"/>
            <a:ext cx="8591500" cy="3657600"/>
          </a:xfrm>
        </p:spPr>
        <p:txBody>
          <a:bodyPr/>
          <a:lstStyle/>
          <a:p>
            <a:pPr marL="342900">
              <a:defRPr/>
            </a:pPr>
            <a:r>
              <a:rPr lang="en-US" sz="2025" dirty="0" smtClean="0"/>
              <a:t>Ray Tracing: shadows, reflections, refractions</a:t>
            </a:r>
          </a:p>
          <a:p>
            <a:pPr marL="342900">
              <a:defRPr/>
            </a:pPr>
            <a:r>
              <a:rPr lang="en-US" sz="2025" dirty="0" smtClean="0"/>
              <a:t>Radiosity</a:t>
            </a:r>
          </a:p>
          <a:p>
            <a:pPr marL="800100" lvl="1">
              <a:defRPr/>
            </a:pPr>
            <a:r>
              <a:rPr lang="en-US" sz="1525" dirty="0" smtClean="0"/>
              <a:t>Based upon light energy conservation</a:t>
            </a:r>
          </a:p>
          <a:p>
            <a:pPr marL="800100" lvl="1">
              <a:defRPr/>
            </a:pPr>
            <a:r>
              <a:rPr lang="en-US" sz="1525" dirty="0" smtClean="0"/>
              <a:t>Requires solution of a large set of equations involving all surfaces</a:t>
            </a:r>
          </a:p>
          <a:p>
            <a:pPr marL="800100" lvl="1">
              <a:defRPr/>
            </a:pPr>
            <a:endParaRPr lang="en-US" sz="1525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28" y="3095625"/>
            <a:ext cx="2571750" cy="120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299" y="3076574"/>
            <a:ext cx="2590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ggraph04-course">
  <a:themeElements>
    <a:clrScheme name="">
      <a:dk1>
        <a:srgbClr val="000000"/>
      </a:dk1>
      <a:lt1>
        <a:srgbClr val="FFFFFF"/>
      </a:lt1>
      <a:dk2>
        <a:srgbClr val="063DE8"/>
      </a:dk2>
      <a:lt2>
        <a:srgbClr val="FAFD00"/>
      </a:lt2>
      <a:accent1>
        <a:srgbClr val="00B7A5"/>
      </a:accent1>
      <a:accent2>
        <a:srgbClr val="D93192"/>
      </a:accent2>
      <a:accent3>
        <a:srgbClr val="AAAFF2"/>
      </a:accent3>
      <a:accent4>
        <a:srgbClr val="DADADA"/>
      </a:accent4>
      <a:accent5>
        <a:srgbClr val="AAD8CF"/>
      </a:accent5>
      <a:accent6>
        <a:srgbClr val="C42B84"/>
      </a:accent6>
      <a:hlink>
        <a:srgbClr val="FE9B03"/>
      </a:hlink>
      <a:folHlink>
        <a:srgbClr val="114F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56884</TotalTime>
  <Words>713</Words>
  <Application>Microsoft Office PowerPoint</Application>
  <PresentationFormat>On-screen Show (16:9)</PresentationFormat>
  <Paragraphs>139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Cambria Math</vt:lpstr>
      <vt:lpstr>Arial</vt:lpstr>
      <vt:lpstr>Book Antiqua</vt:lpstr>
      <vt:lpstr>Roboto</vt:lpstr>
      <vt:lpstr>Calibri</vt:lpstr>
      <vt:lpstr>Geometric</vt:lpstr>
      <vt:lpstr>siggraph04-course</vt:lpstr>
      <vt:lpstr>CS174A Lecture 13</vt:lpstr>
      <vt:lpstr>Announcements &amp; Reminders</vt:lpstr>
      <vt:lpstr>Discussion Session This Friday</vt:lpstr>
      <vt:lpstr>Last Lecture Recap</vt:lpstr>
      <vt:lpstr>Next Up</vt:lpstr>
      <vt:lpstr>Shading Recap</vt:lpstr>
      <vt:lpstr>Illumination Recap</vt:lpstr>
      <vt:lpstr>Non-Photorealistic Shading</vt:lpstr>
      <vt:lpstr>Global Illumination</vt:lpstr>
      <vt:lpstr>Mappings</vt:lpstr>
      <vt:lpstr>Texture Mapping</vt:lpstr>
      <vt:lpstr>Texture Mapping: Aliasing</vt:lpstr>
      <vt:lpstr>Multi-Texturing</vt:lpstr>
      <vt:lpstr>Bump &amp; Displacement Mappings</vt:lpstr>
      <vt:lpstr>Displacement Mapping</vt:lpstr>
      <vt:lpstr>Environmental Mapping</vt:lpstr>
      <vt:lpstr>Environmental Mapping</vt:lpstr>
      <vt:lpstr>Shadow Algorithms</vt:lpstr>
      <vt:lpstr>Shadow Volume Method</vt:lpstr>
      <vt:lpstr>Shadow Volume Method</vt:lpstr>
      <vt:lpstr>2-Pass Z-Buffer Method</vt:lpstr>
      <vt:lpstr>2-Pass Z-Buffer Method</vt:lpstr>
      <vt:lpstr>2-Pass Z-Buffer Method</vt:lpstr>
      <vt:lpstr>2-Pass Z-Buffer Method (Contd.)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CS174A Lecture 5</dc:title>
  <dc:creator>Asish Law</dc:creator>
  <cp:lastModifiedBy>Asish Law</cp:lastModifiedBy>
  <cp:revision>372</cp:revision>
  <dcterms:modified xsi:type="dcterms:W3CDTF">2024-02-22T21:45:36Z</dcterms:modified>
</cp:coreProperties>
</file>